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96" r:id="rId3"/>
    <p:sldId id="285" r:id="rId4"/>
    <p:sldId id="283" r:id="rId5"/>
    <p:sldId id="284" r:id="rId6"/>
    <p:sldId id="264" r:id="rId7"/>
    <p:sldId id="277" r:id="rId8"/>
    <p:sldId id="267" r:id="rId9"/>
    <p:sldId id="266" r:id="rId10"/>
    <p:sldId id="270" r:id="rId11"/>
    <p:sldId id="271" r:id="rId12"/>
    <p:sldId id="272" r:id="rId13"/>
    <p:sldId id="273" r:id="rId14"/>
    <p:sldId id="274" r:id="rId15"/>
    <p:sldId id="280" r:id="rId16"/>
    <p:sldId id="281" r:id="rId17"/>
    <p:sldId id="263" r:id="rId18"/>
    <p:sldId id="286" r:id="rId19"/>
    <p:sldId id="288" r:id="rId20"/>
    <p:sldId id="287" r:id="rId21"/>
    <p:sldId id="289" r:id="rId22"/>
    <p:sldId id="290" r:id="rId23"/>
    <p:sldId id="291" r:id="rId24"/>
    <p:sldId id="293" r:id="rId25"/>
    <p:sldId id="294" r:id="rId26"/>
    <p:sldId id="292" r:id="rId27"/>
    <p:sldId id="295" r:id="rId28"/>
    <p:sldId id="297"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E7D7A-4FA1-4DFE-A2E8-297C2E21CBF9}" v="2" dt="2021-08-24T16:49:52.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7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Shannon" userId="zLrZXz07yNsxAb+eXSfUF0NI157lw5xgRr0mWCUAZOY=" providerId="None" clId="Web-{55AE7D7A-4FA1-4DFE-A2E8-297C2E21CBF9}"/>
    <pc:docChg chg="addSld delSld">
      <pc:chgData name="Jerry Shannon" userId="zLrZXz07yNsxAb+eXSfUF0NI157lw5xgRr0mWCUAZOY=" providerId="None" clId="Web-{55AE7D7A-4FA1-4DFE-A2E8-297C2E21CBF9}" dt="2021-08-24T16:49:52.356" v="1"/>
      <pc:docMkLst>
        <pc:docMk/>
      </pc:docMkLst>
      <pc:sldChg chg="new del">
        <pc:chgData name="Jerry Shannon" userId="zLrZXz07yNsxAb+eXSfUF0NI157lw5xgRr0mWCUAZOY=" providerId="None" clId="Web-{55AE7D7A-4FA1-4DFE-A2E8-297C2E21CBF9}" dt="2021-08-24T16:49:52.356" v="1"/>
        <pc:sldMkLst>
          <pc:docMk/>
          <pc:sldMk cId="409394213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0"/>
            <a:ext cx="7016191" cy="5590441"/>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3693459" y="1292325"/>
            <a:ext cx="5023256" cy="5224186"/>
          </a:xfrm>
          <a:prstGeom prst="rect">
            <a:avLst/>
          </a:prstGeom>
          <a:ln>
            <a:solidFill>
              <a:schemeClr val="tx1">
                <a:lumMod val="85000"/>
                <a:lumOff val="15000"/>
              </a:schemeClr>
            </a:solidFill>
          </a:ln>
        </p:spPr>
      </p:pic>
    </p:spTree>
    <p:extLst>
      <p:ext uri="{BB962C8B-B14F-4D97-AF65-F5344CB8AC3E}">
        <p14:creationId xmlns:p14="http://schemas.microsoft.com/office/powerpoint/2010/main" val="258574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b="1" i="1" dirty="0">
                <a:solidFill>
                  <a:srgbClr val="FFFF66"/>
                </a:solidFill>
                <a:latin typeface="Calibri"/>
                <a:ea typeface="Calibri"/>
                <a:cs typeface="Calibri"/>
                <a:sym typeface="Calibri"/>
              </a:rPr>
              <a:t>qualitative</a:t>
            </a:r>
            <a:r>
              <a:rPr lang="en-US" sz="3600" i="1" dirty="0">
                <a:solidFill>
                  <a:srgbClr val="FFFF66"/>
                </a:solidFill>
                <a:latin typeface="Calibri"/>
                <a:ea typeface="Calibri"/>
                <a:cs typeface="Calibri"/>
                <a:sym typeface="Calibri"/>
              </a:rPr>
              <a:t>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0022" y="29699"/>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What are the main </a:t>
            </a:r>
            <a:r>
              <a:rPr lang="en-US" sz="3959" b="1" i="1" dirty="0">
                <a:solidFill>
                  <a:srgbClr val="FFFF66"/>
                </a:solidFill>
              </a:rPr>
              <a:t>strengths</a:t>
            </a:r>
            <a:r>
              <a:rPr lang="en-US" sz="3959" dirty="0">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4" name="Shape 111" descr="objectivity">
            <a:extLst>
              <a:ext uri="{FF2B5EF4-FFF2-40B4-BE49-F238E27FC236}">
                <a16:creationId xmlns:a16="http://schemas.microsoft.com/office/drawing/2014/main" id="{B64EB6DC-B28D-4B44-8402-4D9F47D5876C}"/>
              </a:ext>
            </a:extLst>
          </p:cNvPr>
          <p:cNvPicPr preferRelativeResize="0"/>
          <p:nvPr/>
        </p:nvPicPr>
        <p:blipFill rotWithShape="1">
          <a:blip r:embed="rId3">
            <a:alphaModFix/>
          </a:blip>
          <a:srcRect/>
          <a:stretch/>
        </p:blipFill>
        <p:spPr>
          <a:xfrm>
            <a:off x="451929" y="2364355"/>
            <a:ext cx="3764966" cy="3549996"/>
          </a:xfrm>
          <a:prstGeom prst="rect">
            <a:avLst/>
          </a:prstGeom>
          <a:noFill/>
          <a:ln>
            <a:noFill/>
          </a:ln>
        </p:spPr>
      </p:pic>
      <p:pic>
        <p:nvPicPr>
          <p:cNvPr id="5" name="Shape 137" descr="http://www.medicine.mcgill.ca/epidemiology/hanley/tmp/DescriptiveStatistics/median_or_mean_height.gif">
            <a:extLst>
              <a:ext uri="{FF2B5EF4-FFF2-40B4-BE49-F238E27FC236}">
                <a16:creationId xmlns:a16="http://schemas.microsoft.com/office/drawing/2014/main" id="{3C74CDA0-B9C7-4540-A333-F5208ADD2E20}"/>
              </a:ext>
            </a:extLst>
          </p:cNvPr>
          <p:cNvPicPr preferRelativeResize="0"/>
          <p:nvPr/>
        </p:nvPicPr>
        <p:blipFill rotWithShape="1">
          <a:blip r:embed="rId4">
            <a:alphaModFix/>
          </a:blip>
          <a:srcRect/>
          <a:stretch/>
        </p:blipFill>
        <p:spPr>
          <a:xfrm>
            <a:off x="5381740" y="1908699"/>
            <a:ext cx="3310331" cy="4758622"/>
          </a:xfrm>
          <a:prstGeom prst="rect">
            <a:avLst/>
          </a:prstGeom>
          <a:noFill/>
          <a:ln>
            <a:noFill/>
          </a:ln>
        </p:spPr>
      </p:pic>
    </p:spTree>
    <p:extLst>
      <p:ext uri="{BB962C8B-B14F-4D97-AF65-F5344CB8AC3E}">
        <p14:creationId xmlns:p14="http://schemas.microsoft.com/office/powerpoint/2010/main" val="201741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General rating (initiated by you),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868045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Next time: 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154656"/>
            <a:ext cx="7772400" cy="2246769"/>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Install R/</a:t>
            </a:r>
            <a:r>
              <a:rPr lang="en-US" sz="2800" dirty="0" err="1">
                <a:solidFill>
                  <a:srgbClr val="FFFF66"/>
                </a:solidFill>
                <a:latin typeface="Calibri" panose="020F0502020204030204" pitchFamily="34" charset="0"/>
                <a:cs typeface="Calibri" panose="020F0502020204030204" pitchFamily="34" charset="0"/>
              </a:rPr>
              <a:t>Rstudio</a:t>
            </a:r>
            <a:r>
              <a:rPr lang="en-US" sz="2800" dirty="0">
                <a:solidFill>
                  <a:srgbClr val="FFFF66"/>
                </a:solidFill>
                <a:latin typeface="Calibri" panose="020F0502020204030204" pitchFamily="34" charset="0"/>
                <a:cs typeface="Calibri" panose="020F0502020204030204" pitchFamily="34" charset="0"/>
              </a:rPr>
              <a:t>/Git BEFORE class</a:t>
            </a:r>
          </a:p>
          <a:p>
            <a:pPr marL="342900" indent="-342900">
              <a:buFont typeface="Arial" panose="020B0604020202020204" pitchFamily="34" charset="0"/>
              <a:buChar char="•"/>
            </a:pPr>
            <a:endParaRPr lang="en-US" sz="2800" dirty="0">
              <a:solidFill>
                <a:srgbClr val="FFFF66"/>
              </a:solidFill>
              <a:latin typeface="Calibri" panose="020F0502020204030204" pitchFamily="34" charset="0"/>
              <a:cs typeface="Calibri" panose="020F0502020204030204" pitchFamily="34" charset="0"/>
            </a:endParaRPr>
          </a:p>
          <a:p>
            <a:r>
              <a:rPr lang="en-US" sz="2800" dirty="0">
                <a:solidFill>
                  <a:srgbClr val="FFFF66"/>
                </a:solidFill>
                <a:latin typeface="Calibri" panose="020F0502020204030204" pitchFamily="34" charset="0"/>
                <a:cs typeface="Calibri" panose="020F0502020204030204" pitchFamily="34" charset="0"/>
              </a:rPr>
              <a:t>What we will cover:</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How to clone the course repository (“repo”)</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6">
                                            <p:txEl>
                                              <p:pRg st="1" end="1"/>
                                            </p:txEl>
                                          </p:spTgt>
                                        </p:tgtEl>
                                        <p:attrNameLst>
                                          <p:attrName>style.visibility</p:attrName>
                                        </p:attrNameLst>
                                      </p:cBhvr>
                                      <p:to>
                                        <p:strVal val="visible"/>
                                      </p:to>
                                    </p:set>
                                    <p:animEffect transition="in" filter="fade">
                                      <p:cBhvr>
                                        <p:cTn id="10" dur="500"/>
                                        <p:tgtEl>
                                          <p:spTgt spid="1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xEl>
                                              <p:pRg st="2" end="2"/>
                                            </p:txEl>
                                          </p:spTgt>
                                        </p:tgtEl>
                                        <p:attrNameLst>
                                          <p:attrName>style.visibility</p:attrName>
                                        </p:attrNameLst>
                                      </p:cBhvr>
                                      <p:to>
                                        <p:strVal val="visible"/>
                                      </p:to>
                                    </p:set>
                                    <p:animEffect transition="in" filter="fade">
                                      <p:cBhvr>
                                        <p:cTn id="13" dur="500"/>
                                        <p:tgtEl>
                                          <p:spTgt spid="1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xEl>
                                              <p:pRg st="3" end="3"/>
                                            </p:txEl>
                                          </p:spTgt>
                                        </p:tgtEl>
                                        <p:attrNameLst>
                                          <p:attrName>style.visibility</p:attrName>
                                        </p:attrNameLst>
                                      </p:cBhvr>
                                      <p:to>
                                        <p:strVal val="visible"/>
                                      </p:to>
                                    </p:set>
                                    <p:animEffect transition="in" filter="fade">
                                      <p:cBhvr>
                                        <p:cTn id="16" dur="500"/>
                                        <p:tgtEl>
                                          <p:spTgt spid="1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6">
                                            <p:txEl>
                                              <p:pRg st="4" end="4"/>
                                            </p:txEl>
                                          </p:spTgt>
                                        </p:tgtEl>
                                        <p:attrNameLst>
                                          <p:attrName>style.visibility</p:attrName>
                                        </p:attrNameLst>
                                      </p:cBhvr>
                                      <p:to>
                                        <p:strVal val="visible"/>
                                      </p:to>
                                    </p:set>
                                    <p:animEffect transition="in" filter="fade">
                                      <p:cBhvr>
                                        <p:cTn id="19" dur="500"/>
                                        <p:tgtEl>
                                          <p:spTgt spid="1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845376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1. Data formats and creation methods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69175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2. Methods of analysis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2568</Words>
  <Application>Microsoft Office PowerPoint</Application>
  <PresentationFormat>On-screen Show (4:3)</PresentationFormat>
  <Paragraphs>272</Paragraphs>
  <Slides>28</Slides>
  <Notes>28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Numbers: What are they good for?</vt:lpstr>
      <vt:lpstr>What are the main strengths of quantitative research/statistics?</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Gerald Shannon</cp:lastModifiedBy>
  <cp:revision>33</cp:revision>
  <dcterms:modified xsi:type="dcterms:W3CDTF">2023-08-17T16:38:34Z</dcterms:modified>
</cp:coreProperties>
</file>